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6" r:id="rId12"/>
    <p:sldId id="288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7" autoAdjust="0"/>
    <p:restoredTop sz="94660"/>
  </p:normalViewPr>
  <p:slideViewPr>
    <p:cSldViewPr>
      <p:cViewPr>
        <p:scale>
          <a:sx n="50" d="100"/>
          <a:sy n="50" d="100"/>
        </p:scale>
        <p:origin x="-7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C4 of Workplace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91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Confidence, Competence, Context, Culture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82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r>
              <a:rPr lang="en-US" dirty="0" smtClean="0"/>
              <a:t>Strategies to Contextualize Communication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2150"/>
              </p:ext>
            </p:extLst>
          </p:nvPr>
        </p:nvGraphicFramePr>
        <p:xfrm>
          <a:off x="762000" y="2590800"/>
          <a:ext cx="3124200" cy="2743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71600"/>
                <a:gridCol w="17526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Homophones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bear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desert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dessert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eight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ate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77884"/>
              </p:ext>
            </p:extLst>
          </p:nvPr>
        </p:nvGraphicFramePr>
        <p:xfrm>
          <a:off x="4114800" y="4419600"/>
          <a:ext cx="3200400" cy="914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00200"/>
                <a:gridCol w="16002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Homonyms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fair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139923"/>
              </p:ext>
            </p:extLst>
          </p:nvPr>
        </p:nvGraphicFramePr>
        <p:xfrm>
          <a:off x="4191000" y="2590800"/>
          <a:ext cx="3124200" cy="18288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71600"/>
                <a:gridCol w="17526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Homographs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lead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wind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bass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82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r>
              <a:rPr lang="en-US" dirty="0" smtClean="0"/>
              <a:t>Strategies to Contextualize Communication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1120"/>
              </p:ext>
            </p:extLst>
          </p:nvPr>
        </p:nvGraphicFramePr>
        <p:xfrm>
          <a:off x="762000" y="2590800"/>
          <a:ext cx="6477000" cy="3200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477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Idiomatic Expressions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 hot potato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Actions speak</a:t>
                      </a:r>
                      <a:r>
                        <a:rPr lang="en-US" sz="2400" baseline="0" dirty="0" smtClean="0"/>
                        <a:t> louder than words.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 insult</a:t>
                      </a:r>
                      <a:r>
                        <a:rPr lang="en-US" sz="2400" baseline="0" dirty="0" smtClean="0"/>
                        <a:t> to injury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Beat around the bush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Best of both worlds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Blessing in disguise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257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r>
              <a:rPr lang="en-US" sz="4800" dirty="0" smtClean="0"/>
              <a:t>Strategies </a:t>
            </a:r>
            <a:r>
              <a:rPr lang="en-US" sz="4800" dirty="0"/>
              <a:t>to </a:t>
            </a:r>
            <a:r>
              <a:rPr lang="en-US" sz="4800" dirty="0" smtClean="0"/>
              <a:t>Attain Intercultural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Intercultural competence minimally includes a set of skills that demonstrate someone is capable of effective communication and relationship-building within another culture. 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Learn about </a:t>
            </a:r>
            <a:r>
              <a:rPr lang="en-US" dirty="0" smtClean="0"/>
              <a:t>yourself.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Choose conversational topics wisely. 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Utilize technological devices.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Interact </a:t>
            </a:r>
            <a:r>
              <a:rPr lang="en-US" dirty="0"/>
              <a:t>with diverse </a:t>
            </a:r>
            <a:r>
              <a:rPr lang="en-US" dirty="0" smtClean="0"/>
              <a:t>groups.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14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8313" indent="-358775">
              <a:buNone/>
            </a:pPr>
            <a:r>
              <a:rPr lang="en-US" sz="1400" dirty="0" smtClean="0"/>
              <a:t>CLAY, REBECCA A. 2015.How do I Become Culturally Competent? </a:t>
            </a:r>
            <a:r>
              <a:rPr lang="en-US" sz="1400" dirty="0" err="1" smtClean="0"/>
              <a:t>Americal</a:t>
            </a:r>
            <a:r>
              <a:rPr lang="en-US" sz="1400" dirty="0" smtClean="0"/>
              <a:t> Psychological </a:t>
            </a:r>
            <a:r>
              <a:rPr lang="en-US" sz="1400" dirty="0"/>
              <a:t>Association. http://</a:t>
            </a:r>
            <a:r>
              <a:rPr lang="en-US" sz="1400" dirty="0" smtClean="0"/>
              <a:t>www.apa.org/gradpsych/2010/09/culturally-competent.aspx. Date Accessed: January 10, 2015. </a:t>
            </a:r>
          </a:p>
          <a:p>
            <a:pPr marL="468313" indent="-358775">
              <a:buNone/>
            </a:pPr>
            <a:endParaRPr lang="en-US" sz="1400" dirty="0"/>
          </a:p>
          <a:p>
            <a:pPr marL="468313" indent="-358775">
              <a:buNone/>
            </a:pPr>
            <a:r>
              <a:rPr lang="en-US" sz="1400" dirty="0" smtClean="0"/>
              <a:t>NANCHANOK WONGSAMUTH. August 3, 2012. Hub</a:t>
            </a:r>
            <a:r>
              <a:rPr lang="en-US" sz="1400" dirty="0"/>
              <a:t>, not pubs, English fluency is critical if Thais are to thrive in the wide-open environment of the </a:t>
            </a:r>
            <a:r>
              <a:rPr lang="en-US" sz="1400" dirty="0" smtClean="0"/>
              <a:t>AEC. </a:t>
            </a:r>
            <a:r>
              <a:rPr lang="en-US" sz="1400" dirty="0"/>
              <a:t>Bangkok Post, Economics, </a:t>
            </a:r>
            <a:r>
              <a:rPr lang="en-US" sz="1400" dirty="0" smtClean="0"/>
              <a:t>Regional Integration.</a:t>
            </a:r>
          </a:p>
          <a:p>
            <a:pPr marL="468313" indent="-358775">
              <a:buNone/>
            </a:pPr>
            <a:endParaRPr lang="en-US" sz="1400" dirty="0"/>
          </a:p>
          <a:p>
            <a:pPr marL="468313" indent="-358775">
              <a:buNone/>
            </a:pPr>
            <a:r>
              <a:rPr lang="en-US" sz="1400" dirty="0"/>
              <a:t>NATIONAL CAREER SERVICE. ____________. Eight Ways to Feel Confident in Speaking to People.  https://nationalcareersservice.direct.gov.uk/advice/courses/typesoflearning/Pages/confidentspeaking.aspx. Date Accessed: January 10, 2015.</a:t>
            </a:r>
          </a:p>
          <a:p>
            <a:pPr marL="468313" indent="-358775">
              <a:buNone/>
            </a:pPr>
            <a:endParaRPr lang="en-US" sz="1400" dirty="0" smtClean="0"/>
          </a:p>
          <a:p>
            <a:pPr marL="468313" indent="-358775">
              <a:buNone/>
            </a:pPr>
            <a:r>
              <a:rPr lang="en-US" sz="1400" b="1" dirty="0"/>
              <a:t>____________. ____________How do I build my English-speaking confidence?. </a:t>
            </a:r>
            <a:r>
              <a:rPr lang="en-US" sz="1400" dirty="0"/>
              <a:t>http://</a:t>
            </a:r>
            <a:r>
              <a:rPr lang="en-US" sz="1400" dirty="0" smtClean="0"/>
              <a:t>www.phrasemix.com/answers/how-do-i-build-my-english-speaking-confidence. </a:t>
            </a:r>
            <a:r>
              <a:rPr lang="en-US" sz="1400" dirty="0"/>
              <a:t>Date Accessed: January 10, 2015.</a:t>
            </a:r>
            <a:endParaRPr lang="en-US" sz="1400" dirty="0"/>
          </a:p>
          <a:p>
            <a:pPr marL="468313" indent="-358775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747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Strategies to Build Confidence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sz="2400" dirty="0" smtClean="0"/>
              <a:t>Strategies on Communication Competence</a:t>
            </a:r>
          </a:p>
          <a:p>
            <a:endParaRPr lang="en-US" sz="2400" dirty="0"/>
          </a:p>
          <a:p>
            <a:r>
              <a:rPr lang="en-US" sz="2400" dirty="0" smtClean="0"/>
              <a:t>Strategies to Contextualize Communication</a:t>
            </a:r>
          </a:p>
          <a:p>
            <a:endParaRPr lang="en-US" sz="2400" dirty="0" smtClean="0"/>
          </a:p>
          <a:p>
            <a:r>
              <a:rPr lang="en-US" sz="2400" dirty="0" smtClean="0"/>
              <a:t>Strategies to Attain Cultural Competence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6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Strategies to Build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CHECK YOUR ATTITUDE</a:t>
            </a:r>
            <a:endParaRPr lang="en-US" sz="2400" dirty="0"/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SHARE YOUR KNOWLEDGE</a:t>
            </a:r>
          </a:p>
          <a:p>
            <a:pPr marL="571500" indent="-457200">
              <a:buAutoNum type="arabicPeriod"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UTILIZE YOUR BODY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BE ENGAGING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006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Strategies to Build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SHARE YOUR KNOWLEDGE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571500" indent="-457200">
              <a:buFont typeface="Arial" pitchFamily="34" charset="0"/>
              <a:buAutoNum type="arabicPeriod"/>
            </a:pPr>
            <a:r>
              <a:rPr lang="en-US" sz="2400" dirty="0"/>
              <a:t>Choose your conversation topics wisely.</a:t>
            </a:r>
          </a:p>
          <a:p>
            <a:pPr marL="571500" indent="-457200">
              <a:buAutoNum type="arabicPeriod"/>
            </a:pPr>
            <a:r>
              <a:rPr lang="en-US" sz="2400" dirty="0" smtClean="0"/>
              <a:t>Know your subject.</a:t>
            </a:r>
            <a:endParaRPr lang="en-US" sz="2400" dirty="0"/>
          </a:p>
          <a:p>
            <a:pPr marL="571500" indent="-457200">
              <a:buFont typeface="Arial" pitchFamily="34" charset="0"/>
              <a:buAutoNum type="arabicPeriod"/>
            </a:pPr>
            <a:r>
              <a:rPr lang="en-US" sz="2400" dirty="0" smtClean="0"/>
              <a:t>Practice. </a:t>
            </a:r>
          </a:p>
          <a:p>
            <a:pPr marL="571500" indent="-457200">
              <a:buFont typeface="Arial" pitchFamily="34" charset="0"/>
              <a:buAutoNum type="arabicPeriod"/>
            </a:pPr>
            <a:r>
              <a:rPr lang="en-US" sz="2400" dirty="0" smtClean="0"/>
              <a:t>Use </a:t>
            </a:r>
            <a:r>
              <a:rPr lang="en-US" sz="2400" dirty="0"/>
              <a:t>props such as slides and charts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57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Strategies to Build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CHECK YOUR ATTITUDE</a:t>
            </a:r>
          </a:p>
          <a:p>
            <a:pPr marL="114300" indent="0">
              <a:buNone/>
            </a:pPr>
            <a:endParaRPr lang="en-US" sz="2400" dirty="0"/>
          </a:p>
          <a:p>
            <a:pPr marL="571500" indent="-457200">
              <a:buAutoNum type="arabicPeriod"/>
            </a:pPr>
            <a:r>
              <a:rPr lang="en-US" sz="2400" dirty="0" smtClean="0"/>
              <a:t>Believe it ‘til you make it!</a:t>
            </a:r>
          </a:p>
          <a:p>
            <a:pPr marL="571500" indent="-457200">
              <a:buAutoNum type="arabicPeriod"/>
            </a:pPr>
            <a:r>
              <a:rPr lang="en-US" sz="2400" dirty="0" smtClean="0"/>
              <a:t>Don’t put too much pressure on yourself. </a:t>
            </a:r>
          </a:p>
          <a:p>
            <a:pPr marL="571500" indent="-457200">
              <a:buAutoNum type="arabicPeriod"/>
            </a:pPr>
            <a:r>
              <a:rPr lang="en-US" sz="2400" dirty="0" smtClean="0"/>
              <a:t>Realize </a:t>
            </a:r>
            <a:r>
              <a:rPr lang="en-US" sz="2400" dirty="0"/>
              <a:t>that your mistakes don’t matter. 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033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Strategies to Build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UTILIZE YOUR BODY</a:t>
            </a:r>
          </a:p>
          <a:p>
            <a:pPr marL="571500" indent="-457200">
              <a:buAutoNum type="arabicPeriod"/>
            </a:pPr>
            <a:endParaRPr lang="en-US" sz="2400" dirty="0" smtClean="0"/>
          </a:p>
          <a:p>
            <a:pPr marL="571500" indent="-457200">
              <a:buAutoNum type="arabicPeriod"/>
            </a:pPr>
            <a:r>
              <a:rPr lang="en-US" sz="2400" dirty="0" smtClean="0"/>
              <a:t>Stay calm and use positive body language.</a:t>
            </a:r>
          </a:p>
          <a:p>
            <a:pPr marL="571500" indent="-457200">
              <a:buAutoNum type="arabicPeriod"/>
            </a:pPr>
            <a:r>
              <a:rPr lang="en-US" sz="2400" dirty="0" smtClean="0"/>
              <a:t>Make </a:t>
            </a:r>
            <a:r>
              <a:rPr lang="en-US" sz="2400" dirty="0"/>
              <a:t>your body language work for you. </a:t>
            </a:r>
          </a:p>
          <a:p>
            <a:pPr marL="11430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9150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Strategies to Build Confidence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BE ENGAGING</a:t>
            </a:r>
            <a:endParaRPr lang="en-US" sz="2400" dirty="0"/>
          </a:p>
          <a:p>
            <a:pPr marL="571500" indent="-457200">
              <a:buAutoNum type="arabicPeriod" startAt="4"/>
            </a:pPr>
            <a:endParaRPr lang="en-US" sz="2400" dirty="0" smtClean="0"/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Know your Audience.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Ask questions.</a:t>
            </a:r>
            <a:endParaRPr lang="en-US" sz="2400" dirty="0"/>
          </a:p>
          <a:p>
            <a:pPr marL="571500" indent="-457200">
              <a:buFont typeface="+mj-lt"/>
              <a:buAutoNum type="arabicPeriod"/>
            </a:pPr>
            <a:r>
              <a:rPr lang="en-US" sz="2400" dirty="0"/>
              <a:t>Be upbeat and positive. </a:t>
            </a:r>
          </a:p>
          <a:p>
            <a:pPr marL="11430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1350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r>
              <a:rPr lang="en-US" dirty="0" smtClean="0"/>
              <a:t>Strategies on Communication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7620000" cy="2514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Speaking and Listening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Learn </a:t>
            </a:r>
            <a:r>
              <a:rPr lang="en-US" dirty="0"/>
              <a:t>the sound system, </a:t>
            </a:r>
            <a:r>
              <a:rPr lang="en-US" dirty="0" smtClean="0"/>
              <a:t>stress, </a:t>
            </a:r>
            <a:r>
              <a:rPr lang="en-US" dirty="0"/>
              <a:t>and intonation </a:t>
            </a:r>
            <a:r>
              <a:rPr lang="en-US" dirty="0" smtClean="0"/>
              <a:t>patterns 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Watch English movies and listen to </a:t>
            </a:r>
            <a:r>
              <a:rPr lang="en-US" dirty="0" smtClean="0"/>
              <a:t>songs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Join English-speaking organizations like Toastmasters International</a:t>
            </a:r>
          </a:p>
          <a:p>
            <a:pPr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45720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Reading and Writing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Read for appetite of knowledge and leisure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Learn features of the writing system such as spelling structure, grammar and vocabulary, and punctuation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Create and maintain a blog or website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144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143000"/>
          </a:xfrm>
        </p:spPr>
        <p:txBody>
          <a:bodyPr/>
          <a:lstStyle/>
          <a:p>
            <a:r>
              <a:rPr lang="en-US" dirty="0" smtClean="0"/>
              <a:t>Strategies to Contextualize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00600"/>
          </a:xfrm>
        </p:spPr>
        <p:txBody>
          <a:bodyPr/>
          <a:lstStyle/>
          <a:p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Determine the level of interaction.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Identify the nature of interaction.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Determine jargon to be used or break down jargon as necessary.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Be accustomed to synonyms, antonyms, homophones, homonyms, homographs, and idiomatic expressions.  </a:t>
            </a:r>
          </a:p>
          <a:p>
            <a:pPr marL="571500" indent="-457200">
              <a:buFont typeface="+mj-lt"/>
              <a:buAutoNum type="arabicPeriod"/>
            </a:pPr>
            <a:endParaRPr lang="en-US" dirty="0" smtClean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84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1839</TotalTime>
  <Words>450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The C4 of Workplace Communication</vt:lpstr>
      <vt:lpstr>Overview</vt:lpstr>
      <vt:lpstr>Strategies to Build Confidence</vt:lpstr>
      <vt:lpstr>Strategies to Build Confidence</vt:lpstr>
      <vt:lpstr>Strategies to Build Confidence</vt:lpstr>
      <vt:lpstr>Strategies to Build Confidence</vt:lpstr>
      <vt:lpstr>Strategies to Build Confidence</vt:lpstr>
      <vt:lpstr>Strategies on Communication Competence</vt:lpstr>
      <vt:lpstr>Strategies to Contextualize Communication</vt:lpstr>
      <vt:lpstr>Strategies to Contextualize Communication</vt:lpstr>
      <vt:lpstr>Strategies to Contextualize Communication</vt:lpstr>
      <vt:lpstr>Strategies to Attain Intercultural Competence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Go-Balauag</dc:creator>
  <cp:lastModifiedBy>JP Go-Balauag</cp:lastModifiedBy>
  <cp:revision>51</cp:revision>
  <dcterms:created xsi:type="dcterms:W3CDTF">2015-01-09T16:54:15Z</dcterms:created>
  <dcterms:modified xsi:type="dcterms:W3CDTF">2015-01-10T23:33:45Z</dcterms:modified>
</cp:coreProperties>
</file>