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7" r:id="rId12"/>
    <p:sldId id="269" r:id="rId13"/>
    <p:sldId id="266" r:id="rId14"/>
    <p:sldId id="270" r:id="rId15"/>
    <p:sldId id="271" r:id="rId16"/>
    <p:sldId id="272" r:id="rId17"/>
    <p:sldId id="273" r:id="rId18"/>
    <p:sldId id="274" r:id="rId19"/>
    <p:sldId id="279" r:id="rId20"/>
    <p:sldId id="280" r:id="rId21"/>
    <p:sldId id="281" r:id="rId22"/>
    <p:sldId id="282" r:id="rId23"/>
    <p:sldId id="283" r:id="rId24"/>
    <p:sldId id="28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7" autoAdjust="0"/>
    <p:restoredTop sz="94918" autoAdjust="0"/>
  </p:normalViewPr>
  <p:slideViewPr>
    <p:cSldViewPr>
      <p:cViewPr>
        <p:scale>
          <a:sx n="50" d="100"/>
          <a:sy n="50" d="100"/>
        </p:scale>
        <p:origin x="-1098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11777-4CDD-4711-A8FB-17ABDA13AE5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8A6B5-8493-46AD-A5F0-FE8616FB42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6892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8A6B5-8493-46AD-A5F0-FE8616FB429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3364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9835CEE-045E-4723-B25E-1697DCA0AE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277ACF2-82E1-4E93-94F7-7690ADE334FA}" type="datetimeFigureOut">
              <a:rPr lang="en-US" smtClean="0"/>
              <a:pPr/>
              <a:t>1/12/2015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Accent Neutralization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391400" cy="1066800"/>
          </a:xfrm>
        </p:spPr>
        <p:txBody>
          <a:bodyPr>
            <a:no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05827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1 Top of the Staircase [T is T]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533400" y="1219200"/>
            <a:ext cx="762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With </a:t>
            </a:r>
            <a:r>
              <a:rPr lang="en-US" sz="2400" dirty="0"/>
              <a:t>a stressed T and ST, TS, TR, CT, LT and sometimes NT combinations: They control the contents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pPr lvl="0"/>
            <a:r>
              <a:rPr lang="en-US" sz="2400" dirty="0"/>
              <a:t>In the past tense, D sounds like T, after an unvoiced consonant sound — f, k, p, s, </a:t>
            </a:r>
            <a:r>
              <a:rPr lang="en-US" sz="2400" dirty="0" err="1"/>
              <a:t>ch</a:t>
            </a:r>
            <a:r>
              <a:rPr lang="en-US" sz="2400" dirty="0"/>
              <a:t>, </a:t>
            </a:r>
            <a:r>
              <a:rPr lang="en-US" sz="2400" dirty="0" err="1"/>
              <a:t>sh</a:t>
            </a:r>
            <a:r>
              <a:rPr lang="en-US" sz="2400" dirty="0"/>
              <a:t>, </a:t>
            </a:r>
            <a:r>
              <a:rPr lang="en-US" sz="2400" dirty="0" err="1"/>
              <a:t>th</a:t>
            </a:r>
            <a:r>
              <a:rPr lang="en-US" sz="2400" dirty="0"/>
              <a:t> (but not T).</a:t>
            </a:r>
            <a:br>
              <a:rPr lang="en-US" sz="2400" dirty="0"/>
            </a:br>
            <a:endParaRPr lang="en-US" sz="2400" dirty="0" smtClean="0"/>
          </a:p>
          <a:p>
            <a:pPr lvl="0"/>
            <a:r>
              <a:rPr lang="en-US" sz="2400" dirty="0" smtClean="0"/>
              <a:t>picked </a:t>
            </a:r>
            <a:r>
              <a:rPr lang="en-US" sz="2400" dirty="0"/>
              <a:t>[</a:t>
            </a:r>
            <a:r>
              <a:rPr lang="en-US" sz="2400" dirty="0" err="1"/>
              <a:t>pikt</a:t>
            </a:r>
            <a:r>
              <a:rPr lang="en-US" sz="2400" dirty="0" smtClean="0"/>
              <a:t>] 		hoped </a:t>
            </a:r>
            <a:r>
              <a:rPr lang="en-US" sz="2400" dirty="0"/>
              <a:t>[</a:t>
            </a:r>
            <a:r>
              <a:rPr lang="en-US" sz="2400" dirty="0" err="1"/>
              <a:t>houpt</a:t>
            </a:r>
            <a:r>
              <a:rPr lang="en-US" sz="2400" dirty="0" smtClean="0"/>
              <a:t>] </a:t>
            </a:r>
          </a:p>
          <a:p>
            <a:pPr lvl="0"/>
            <a:r>
              <a:rPr lang="en-US" sz="2400" dirty="0" smtClean="0"/>
              <a:t>raced </a:t>
            </a:r>
            <a:r>
              <a:rPr lang="en-US" sz="2400" dirty="0"/>
              <a:t>[</a:t>
            </a:r>
            <a:r>
              <a:rPr lang="en-US" sz="2400" dirty="0" err="1"/>
              <a:t>rast</a:t>
            </a:r>
            <a:r>
              <a:rPr lang="en-US" sz="2400" dirty="0" smtClean="0"/>
              <a:t>] 		watched </a:t>
            </a:r>
            <a:r>
              <a:rPr lang="en-US" sz="2400" dirty="0"/>
              <a:t>[</a:t>
            </a:r>
            <a:r>
              <a:rPr lang="en-US" sz="2400" dirty="0" err="1"/>
              <a:t>wächt</a:t>
            </a:r>
            <a:r>
              <a:rPr lang="en-US" sz="2400" dirty="0" smtClean="0"/>
              <a:t>] </a:t>
            </a:r>
          </a:p>
          <a:p>
            <a:pPr lvl="0"/>
            <a:r>
              <a:rPr lang="en-US" sz="2400" dirty="0" smtClean="0"/>
              <a:t>washed </a:t>
            </a:r>
            <a:r>
              <a:rPr lang="en-US" sz="2400" dirty="0"/>
              <a:t>[</a:t>
            </a:r>
            <a:r>
              <a:rPr lang="en-US" sz="2400" dirty="0" err="1"/>
              <a:t>wäsht</a:t>
            </a:r>
            <a:r>
              <a:rPr lang="en-US" sz="2400" dirty="0"/>
              <a:t>]</a:t>
            </a:r>
            <a:br>
              <a:rPr lang="en-US" sz="2400" dirty="0"/>
            </a:br>
            <a:endParaRPr lang="en-US" sz="2400" dirty="0"/>
          </a:p>
          <a:p>
            <a:pPr lvl="0"/>
            <a:r>
              <a:rPr lang="en-US" sz="2400" dirty="0"/>
              <a:t>It took Tim ten times to try the telephone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879729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2 Middle of the Staircase [T is D]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533400" y="1219200"/>
            <a:ext cx="7620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dirty="0"/>
              <a:t>the T is in the middle of the word, intonation changes the sound to a soft D.</a:t>
            </a:r>
            <a:br>
              <a:rPr lang="en-US" sz="2400" dirty="0"/>
            </a:br>
            <a:endParaRPr lang="en-US" sz="2400" dirty="0" smtClean="0"/>
          </a:p>
          <a:p>
            <a:r>
              <a:rPr lang="en-US" sz="2400" dirty="0" smtClean="0"/>
              <a:t>Letter </a:t>
            </a:r>
            <a:r>
              <a:rPr lang="en-US" sz="2400" dirty="0"/>
              <a:t>sounds like [</a:t>
            </a:r>
            <a:r>
              <a:rPr lang="en-US" sz="2400" dirty="0" err="1"/>
              <a:t>ledder</a:t>
            </a:r>
            <a:r>
              <a:rPr lang="en-US" sz="2400" dirty="0"/>
              <a:t>].</a:t>
            </a:r>
          </a:p>
          <a:p>
            <a:endParaRPr lang="en-US" sz="2400" dirty="0" smtClean="0"/>
          </a:p>
          <a:p>
            <a:r>
              <a:rPr lang="en-US" sz="2400" dirty="0" smtClean="0"/>
              <a:t>Water</a:t>
            </a:r>
            <a:r>
              <a:rPr lang="en-US" sz="2400" dirty="0"/>
              <a:t>, daughter, bought a, caught a, lot of, got a, later, meeting, better</a:t>
            </a:r>
          </a:p>
        </p:txBody>
      </p:sp>
    </p:spTree>
    <p:extLst>
      <p:ext uri="{BB962C8B-B14F-4D97-AF65-F5344CB8AC3E}">
        <p14:creationId xmlns:p14="http://schemas.microsoft.com/office/powerpoint/2010/main" xmlns="" val="268158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2 Middle of the Staircase [T is D]</a:t>
            </a:r>
            <a:endParaRPr lang="en-US" sz="4000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59678806"/>
              </p:ext>
            </p:extLst>
          </p:nvPr>
        </p:nvGraphicFramePr>
        <p:xfrm>
          <a:off x="533400" y="1509202"/>
          <a:ext cx="3810000" cy="342061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810000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What a good idea.</a:t>
                      </a:r>
                      <a:endParaRPr lang="en-US" sz="2400" dirty="0">
                        <a:solidFill>
                          <a:srgbClr val="2C4E76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Put it in a bottle.</a:t>
                      </a:r>
                      <a:endParaRPr lang="en-US" sz="2400" dirty="0">
                        <a:solidFill>
                          <a:srgbClr val="2C4E76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Get a better water heater.</a:t>
                      </a:r>
                      <a:endParaRPr lang="en-US" sz="2400" dirty="0">
                        <a:solidFill>
                          <a:srgbClr val="2C4E76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Put all the data in the computer.</a:t>
                      </a:r>
                      <a:endParaRPr lang="en-US" sz="2400">
                        <a:solidFill>
                          <a:srgbClr val="2C4E76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Patty ought to write a better letter.</a:t>
                      </a:r>
                      <a:endParaRPr lang="en-US" sz="2400" dirty="0">
                        <a:solidFill>
                          <a:srgbClr val="2C4E76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69784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/θ/ </a:t>
            </a:r>
            <a:r>
              <a:rPr lang="en-US" dirty="0"/>
              <a:t>or /ð/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78338281"/>
              </p:ext>
            </p:extLst>
          </p:nvPr>
        </p:nvGraphicFramePr>
        <p:xfrm>
          <a:off x="1061083" y="2118360"/>
          <a:ext cx="7397116" cy="42062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848913"/>
                <a:gridCol w="1848913"/>
                <a:gridCol w="1849645"/>
                <a:gridCol w="184964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thin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bathroom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truth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booth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think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zither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twentieth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birth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thank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sympathy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henceforth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myth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theme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pathologist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wrath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thorough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thick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monthly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south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through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thought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ethical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death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wreath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thermometer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faithful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teeth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Mathematics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therapy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truthfully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bath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catheter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throat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worthwhile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health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Earth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thorn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healthy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growth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faith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60450" y="1600200"/>
            <a:ext cx="47530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 Unvoiced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/ Ɵ /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Sound</a:t>
            </a:r>
            <a:r>
              <a:rPr kumimoji="0" lang="en-US" sz="240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(page 94)</a:t>
            </a:r>
            <a:endParaRPr kumimoji="0" lang="en-US" sz="24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9202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/θ/ </a:t>
            </a:r>
            <a:r>
              <a:rPr lang="en-US" dirty="0"/>
              <a:t>or /ð/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40428376"/>
              </p:ext>
            </p:extLst>
          </p:nvPr>
        </p:nvGraphicFramePr>
        <p:xfrm>
          <a:off x="1061083" y="2045208"/>
          <a:ext cx="7092316" cy="33649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772728"/>
                <a:gridCol w="1772728"/>
                <a:gridCol w="1773430"/>
                <a:gridCol w="177343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then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themselves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though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them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there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their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they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those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therefore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these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that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the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this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mother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worthy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lather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soothing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southern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brother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thee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rather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father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gathering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another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bothersome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further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bathe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without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loathe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breathe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clothe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scythe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60450" y="1531203"/>
            <a:ext cx="431855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 Voiced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/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ð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/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Sound</a:t>
            </a:r>
            <a:r>
              <a:rPr kumimoji="0" lang="en-US" sz="240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(page 95)</a:t>
            </a:r>
            <a:endParaRPr kumimoji="0" lang="en-US" sz="24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4384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/θ/ </a:t>
            </a:r>
            <a:r>
              <a:rPr lang="en-US" dirty="0" err="1"/>
              <a:t>vs</a:t>
            </a:r>
            <a:r>
              <a:rPr lang="en-US" dirty="0"/>
              <a:t> /s</a:t>
            </a:r>
            <a:r>
              <a:rPr lang="en-US" dirty="0" smtClean="0"/>
              <a:t>/ </a:t>
            </a:r>
            <a:r>
              <a:rPr lang="en-US" dirty="0" err="1" smtClean="0"/>
              <a:t>vs</a:t>
            </a:r>
            <a:r>
              <a:rPr lang="en-US" dirty="0" smtClean="0"/>
              <a:t> /</a:t>
            </a:r>
            <a:r>
              <a:rPr lang="en-US" b="1" dirty="0"/>
              <a:t> </a:t>
            </a:r>
            <a:r>
              <a:rPr lang="en-US" b="1" u="sng" dirty="0"/>
              <a:t>ʃ</a:t>
            </a:r>
            <a:r>
              <a:rPr lang="en-US" b="1" dirty="0"/>
              <a:t> </a:t>
            </a:r>
            <a:r>
              <a:rPr lang="en-US" b="1" dirty="0" smtClean="0"/>
              <a:t>/</a:t>
            </a:r>
            <a:r>
              <a:rPr lang="en-US" dirty="0" smtClean="0"/>
              <a:t>  </a:t>
            </a:r>
            <a:r>
              <a:rPr lang="en-US" sz="2800" dirty="0" smtClean="0"/>
              <a:t>(page 92)</a:t>
            </a:r>
            <a:r>
              <a:rPr lang="en-US" dirty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66199942"/>
              </p:ext>
            </p:extLst>
          </p:nvPr>
        </p:nvGraphicFramePr>
        <p:xfrm>
          <a:off x="685800" y="1600200"/>
          <a:ext cx="7467600" cy="504748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65963"/>
                <a:gridCol w="1867462"/>
                <a:gridCol w="1866713"/>
                <a:gridCol w="1867462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seen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sheen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sin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shin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sip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ship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seek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sheik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seat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sheet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seep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sheep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sea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she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seer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sheer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said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shed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sack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shack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sag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shag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sank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shank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sue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shoe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suit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shoot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sock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shock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sake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shake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sign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shine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sown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shone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mess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mesh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ass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ash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class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clash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lass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lash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plus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plush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Swiss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swish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41460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/l/ </a:t>
            </a:r>
            <a:r>
              <a:rPr lang="en-US" dirty="0" err="1"/>
              <a:t>vs</a:t>
            </a:r>
            <a:r>
              <a:rPr lang="en-US" dirty="0"/>
              <a:t> /r/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62290441"/>
              </p:ext>
            </p:extLst>
          </p:nvPr>
        </p:nvGraphicFramePr>
        <p:xfrm>
          <a:off x="228600" y="2002536"/>
          <a:ext cx="8382001" cy="462686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71351"/>
                <a:gridCol w="1676400"/>
                <a:gridCol w="1683131"/>
                <a:gridCol w="1682288"/>
                <a:gridCol w="1668831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>
                          <a:effectLst/>
                        </a:rPr>
                        <a:t>crumpled</a:t>
                      </a:r>
                      <a:endParaRPr lang="en-US" sz="22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terrible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noodle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haggle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tinsel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principle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 smtClean="0">
                          <a:effectLst/>
                        </a:rPr>
                        <a:t>automobile</a:t>
                      </a:r>
                      <a:endParaRPr lang="en-US" sz="22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fondle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struggle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dazzle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staple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 smtClean="0">
                          <a:effectLst/>
                        </a:rPr>
                        <a:t>fatal</a:t>
                      </a:r>
                      <a:endParaRPr lang="en-US" sz="22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curdle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jungle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nozzle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humble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 smtClean="0">
                          <a:effectLst/>
                        </a:rPr>
                        <a:t>vital</a:t>
                      </a:r>
                      <a:endParaRPr lang="en-US" sz="22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hurdle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stifle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>
                          <a:effectLst/>
                        </a:rPr>
                        <a:t>disposal</a:t>
                      </a:r>
                      <a:endParaRPr lang="en-US" sz="22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dribble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subtle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tickle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raffle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bushel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trouble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myrtle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bicycle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baffle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>
                          <a:effectLst/>
                        </a:rPr>
                        <a:t>angel</a:t>
                      </a:r>
                      <a:endParaRPr lang="en-US" sz="22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tumbled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capital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parenthetical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evil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>
                          <a:effectLst/>
                        </a:rPr>
                        <a:t>fragile</a:t>
                      </a:r>
                      <a:endParaRPr lang="en-US" sz="22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gamble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gentlemen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geographical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carnival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whistle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marbles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needle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mingle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unravel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measles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scrabble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candle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dangle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lethal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traveling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bumper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rubber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operator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handkerchief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ether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romper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water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percolator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effectLst/>
                        </a:rPr>
                        <a:t>anger</a:t>
                      </a:r>
                      <a:endParaRPr lang="en-US" sz="22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>
                          <a:effectLst/>
                        </a:rPr>
                        <a:t>either</a:t>
                      </a:r>
                      <a:endParaRPr lang="en-US" sz="22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8423" y="1371600"/>
            <a:ext cx="56675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 American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/r/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and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/l/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sounds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(page 90)</a:t>
            </a:r>
            <a:endParaRPr kumimoji="0" lang="en-US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8902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/I/ </a:t>
            </a:r>
            <a:r>
              <a:rPr lang="en-US" dirty="0" err="1" smtClean="0"/>
              <a:t>vs</a:t>
            </a:r>
            <a:r>
              <a:rPr lang="en-US" dirty="0" smtClean="0"/>
              <a:t> /i/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3479738"/>
              </p:ext>
            </p:extLst>
          </p:nvPr>
        </p:nvGraphicFramePr>
        <p:xfrm>
          <a:off x="762000" y="1905000"/>
          <a:ext cx="7473316" cy="25237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867959"/>
                <a:gridCol w="1867959"/>
                <a:gridCol w="1868699"/>
                <a:gridCol w="1868699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been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busy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chicken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exhibit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finish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fit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his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interest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lift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list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listen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live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mist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mistake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pretty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relationship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rich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rift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simple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sister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system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this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tip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will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60450" y="1447800"/>
            <a:ext cx="44688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 Lax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/ I /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sound in b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</a:t>
            </a: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(page 75)</a:t>
            </a:r>
            <a:endParaRPr kumimoji="0" lang="en-US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52509680"/>
              </p:ext>
            </p:extLst>
          </p:nvPr>
        </p:nvGraphicFramePr>
        <p:xfrm>
          <a:off x="1061085" y="5029200"/>
          <a:ext cx="6412230" cy="16824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602740"/>
                <a:gridCol w="1602740"/>
                <a:gridCol w="1603375"/>
                <a:gridCol w="160337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beach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beef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believe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east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evening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feet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freedom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green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keep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least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meal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meeting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neat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real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ream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reason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09696" y="4495800"/>
            <a:ext cx="51625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 Tensed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/ i /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sound in b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ea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</a:t>
            </a: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(page 76)</a:t>
            </a:r>
            <a:endParaRPr kumimoji="0" lang="en-US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3102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diphthongs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34361255"/>
              </p:ext>
            </p:extLst>
          </p:nvPr>
        </p:nvGraphicFramePr>
        <p:xfrm>
          <a:off x="1061085" y="1905000"/>
          <a:ext cx="6412230" cy="25237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602740"/>
                <a:gridCol w="1602740"/>
                <a:gridCol w="1603375"/>
                <a:gridCol w="160337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adhere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appear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beard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career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cheerful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clear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dearest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ears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engineer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fearful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hero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near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peer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period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queer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rear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serious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sphere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superior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we’re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weary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weird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zero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steer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60450" y="1371600"/>
            <a:ext cx="41992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/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ir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/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sound in b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eer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(page 85)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3935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diphthongs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5968185"/>
              </p:ext>
            </p:extLst>
          </p:nvPr>
        </p:nvGraphicFramePr>
        <p:xfrm>
          <a:off x="1061085" y="1905000"/>
          <a:ext cx="6412230" cy="25237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602740"/>
                <a:gridCol w="1602740"/>
                <a:gridCol w="1603375"/>
                <a:gridCol w="160337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admire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aspire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attire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choir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desire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dryer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empire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expire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fire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higher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hire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inquire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inspire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lLiar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lyre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perspire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pliers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require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sapphire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sire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supplier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tire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vampire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wire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60450" y="1371601"/>
            <a:ext cx="449603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u="sng" dirty="0"/>
              <a:t>The </a:t>
            </a:r>
            <a:r>
              <a:rPr lang="en-US" sz="2400" b="1" u="sng" dirty="0"/>
              <a:t>/air/</a:t>
            </a:r>
            <a:r>
              <a:rPr lang="en-US" sz="2400" u="sng" dirty="0"/>
              <a:t> sound in </a:t>
            </a:r>
            <a:r>
              <a:rPr lang="en-US" sz="2400" u="sng" dirty="0" smtClean="0"/>
              <a:t>b</a:t>
            </a:r>
            <a:r>
              <a:rPr lang="en-US" sz="2400" b="1" u="sng" dirty="0" smtClean="0"/>
              <a:t>uyer</a:t>
            </a:r>
            <a:r>
              <a:rPr lang="en-US" sz="2400" b="1" dirty="0" smtClean="0"/>
              <a:t>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(page 85)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7537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/æ/ </a:t>
            </a:r>
            <a:r>
              <a:rPr lang="en-US" sz="4800" dirty="0" err="1"/>
              <a:t>vs</a:t>
            </a:r>
            <a:r>
              <a:rPr lang="en-US" sz="4800" dirty="0"/>
              <a:t> /ɑ/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82846748"/>
              </p:ext>
            </p:extLst>
          </p:nvPr>
        </p:nvGraphicFramePr>
        <p:xfrm>
          <a:off x="1191682" y="1757065"/>
          <a:ext cx="6412230" cy="21031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602740"/>
                <a:gridCol w="1602740"/>
                <a:gridCol w="1603375"/>
                <a:gridCol w="160337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card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bar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tart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Bart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market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alms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far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arm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mart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cart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scarf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yarn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farmer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ark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are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calm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chart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star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heart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pardon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90600" y="1371600"/>
            <a:ext cx="52802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 American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/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MS Mincho" pitchFamily="49" charset="-128"/>
                <a:cs typeface="Calibri" pitchFamily="34" charset="0"/>
              </a:rPr>
              <a:t>ɑ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/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sound in b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</a:t>
            </a: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(page 71)</a:t>
            </a:r>
            <a:endParaRPr kumimoji="0" lang="en-US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84531857"/>
              </p:ext>
            </p:extLst>
          </p:nvPr>
        </p:nvGraphicFramePr>
        <p:xfrm>
          <a:off x="1143000" y="4431365"/>
          <a:ext cx="6926580" cy="21031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440180"/>
                <a:gridCol w="1485900"/>
                <a:gridCol w="1371600"/>
                <a:gridCol w="1371600"/>
                <a:gridCol w="12573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add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draft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fashion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flag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practice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after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have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laughter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magic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sack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and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lack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lasting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match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value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backup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package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pass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casual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thanks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bank 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raft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relax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travel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hand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90600" y="4038600"/>
            <a:ext cx="53917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 Tensed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/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æ /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sound in b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nd</a:t>
            </a: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(page 72)</a:t>
            </a:r>
            <a:endParaRPr kumimoji="0" lang="en-US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565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diphthongs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2568078"/>
              </p:ext>
            </p:extLst>
          </p:nvPr>
        </p:nvGraphicFramePr>
        <p:xfrm>
          <a:off x="914400" y="1905000"/>
          <a:ext cx="7397114" cy="25237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848912"/>
                <a:gridCol w="1848912"/>
                <a:gridCol w="1849645"/>
                <a:gridCol w="184964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air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area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careful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chair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everywhere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fair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fairy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hairy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mare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mayor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paring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pear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prepare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rare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repair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scarce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scary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square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staircase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tear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their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wear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welfare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where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60450" y="1371601"/>
            <a:ext cx="426866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u="sng" dirty="0" smtClean="0"/>
              <a:t>The </a:t>
            </a:r>
            <a:r>
              <a:rPr lang="en-US" sz="2400" b="1" u="sng" dirty="0"/>
              <a:t>/</a:t>
            </a:r>
            <a:r>
              <a:rPr lang="en-US" sz="2400" b="1" u="sng" dirty="0" err="1"/>
              <a:t>er</a:t>
            </a:r>
            <a:r>
              <a:rPr lang="en-US" sz="2400" b="1" u="sng" dirty="0"/>
              <a:t>/</a:t>
            </a:r>
            <a:r>
              <a:rPr lang="en-US" sz="2400" u="sng" dirty="0"/>
              <a:t> sound in </a:t>
            </a:r>
            <a:r>
              <a:rPr lang="en-US" sz="2400" u="sng" dirty="0" smtClean="0"/>
              <a:t>b</a:t>
            </a:r>
            <a:r>
              <a:rPr lang="en-US" sz="2400" b="1" u="sng" dirty="0" smtClean="0"/>
              <a:t>ear</a:t>
            </a:r>
            <a:r>
              <a:rPr lang="en-US" sz="2400" b="1" dirty="0" smtClean="0"/>
              <a:t>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(page 85)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2978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diphthongs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45735254"/>
              </p:ext>
            </p:extLst>
          </p:nvPr>
        </p:nvGraphicFramePr>
        <p:xfrm>
          <a:off x="914400" y="1905000"/>
          <a:ext cx="7397114" cy="25237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848912"/>
                <a:gridCol w="1848912"/>
                <a:gridCol w="1849645"/>
                <a:gridCol w="184964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boredom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born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chore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chorus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corn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corner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door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floor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for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ignore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lore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more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mourn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nor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north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pores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portable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scorecard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short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snore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stories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storm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sworn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war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60450" y="1371602"/>
            <a:ext cx="42886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u="sng" dirty="0"/>
              <a:t>The </a:t>
            </a:r>
            <a:r>
              <a:rPr lang="en-US" sz="2400" b="1" u="sng" dirty="0"/>
              <a:t>/or/</a:t>
            </a:r>
            <a:r>
              <a:rPr lang="en-US" sz="2400" u="sng" dirty="0"/>
              <a:t> sound in </a:t>
            </a:r>
            <a:r>
              <a:rPr lang="en-US" sz="2400" u="sng" dirty="0" smtClean="0"/>
              <a:t>b</a:t>
            </a:r>
            <a:r>
              <a:rPr lang="en-US" sz="2400" b="1" u="sng" dirty="0" smtClean="0"/>
              <a:t>oar</a:t>
            </a:r>
            <a:r>
              <a:rPr lang="en-US" sz="2400" b="1" dirty="0" smtClean="0"/>
              <a:t>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(page 85)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98119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diphthongs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2396153"/>
              </p:ext>
            </p:extLst>
          </p:nvPr>
        </p:nvGraphicFramePr>
        <p:xfrm>
          <a:off x="914400" y="1905000"/>
          <a:ext cx="7397114" cy="25237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848912"/>
                <a:gridCol w="1848912"/>
                <a:gridCol w="1849645"/>
                <a:gridCol w="184964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alarm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apart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artist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bizarre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card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carton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cartridge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charming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dartboard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department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garter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guitar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harp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jar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marker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martyr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parking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participate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quarter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scar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smart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tardy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yard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chart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60450" y="1371602"/>
            <a:ext cx="410997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u="sng" dirty="0"/>
              <a:t>The </a:t>
            </a:r>
            <a:r>
              <a:rPr lang="en-US" sz="2400" b="1" u="sng" dirty="0"/>
              <a:t>/</a:t>
            </a:r>
            <a:r>
              <a:rPr lang="en-US" sz="2400" b="1" u="sng" dirty="0" err="1"/>
              <a:t>ar</a:t>
            </a:r>
            <a:r>
              <a:rPr lang="en-US" sz="2400" b="1" u="sng" dirty="0"/>
              <a:t>/</a:t>
            </a:r>
            <a:r>
              <a:rPr lang="en-US" sz="2400" u="sng" dirty="0"/>
              <a:t> sound in </a:t>
            </a:r>
            <a:r>
              <a:rPr lang="en-US" sz="2400" u="sng" dirty="0" smtClean="0"/>
              <a:t>b</a:t>
            </a:r>
            <a:r>
              <a:rPr lang="en-US" sz="2400" b="1" u="sng" dirty="0" smtClean="0"/>
              <a:t>ar</a:t>
            </a:r>
            <a:r>
              <a:rPr lang="en-US" sz="2400" dirty="0"/>
              <a:t>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(page 86)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98119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diphthongs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1147957"/>
              </p:ext>
            </p:extLst>
          </p:nvPr>
        </p:nvGraphicFramePr>
        <p:xfrm>
          <a:off x="914400" y="1905000"/>
          <a:ext cx="7397114" cy="25237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848912"/>
                <a:gridCol w="1848912"/>
                <a:gridCol w="1849645"/>
                <a:gridCol w="184964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affirm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curd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birth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courage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courtesy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curler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earth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fern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girl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hurt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journey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learn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merchant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pearl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research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sir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stir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surfing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swirl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third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tornado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verb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word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worry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60450" y="1371602"/>
            <a:ext cx="43082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u="sng" dirty="0"/>
              <a:t>The </a:t>
            </a:r>
            <a:r>
              <a:rPr lang="en-US" sz="2400" b="1" u="sng" dirty="0"/>
              <a:t>/</a:t>
            </a:r>
            <a:r>
              <a:rPr lang="en-US" sz="2400" b="1" u="sng" dirty="0" err="1"/>
              <a:t>ur</a:t>
            </a:r>
            <a:r>
              <a:rPr lang="en-US" sz="2400" b="1" u="sng" dirty="0"/>
              <a:t>/</a:t>
            </a:r>
            <a:r>
              <a:rPr lang="en-US" sz="2400" u="sng" dirty="0"/>
              <a:t> sound in </a:t>
            </a:r>
            <a:r>
              <a:rPr lang="en-US" sz="2400" u="sng" dirty="0" smtClean="0"/>
              <a:t>b</a:t>
            </a:r>
            <a:r>
              <a:rPr lang="en-US" sz="2400" b="1" u="sng" dirty="0" smtClean="0"/>
              <a:t>urn</a:t>
            </a:r>
            <a:r>
              <a:rPr lang="en-US" sz="2400" b="1" dirty="0" smtClean="0"/>
              <a:t>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(page 86)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98119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diphthongs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79001270"/>
              </p:ext>
            </p:extLst>
          </p:nvPr>
        </p:nvGraphicFramePr>
        <p:xfrm>
          <a:off x="914400" y="1905000"/>
          <a:ext cx="7397114" cy="25237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848912"/>
                <a:gridCol w="1848912"/>
                <a:gridCol w="1849645"/>
                <a:gridCol w="184964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after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better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butter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carpenter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curator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doctor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flavor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gather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lather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listener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maker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meter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never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odor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paper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rather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remember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render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sender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sister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splendor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tender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underneath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water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60450" y="1371602"/>
            <a:ext cx="466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u="sng" dirty="0" smtClean="0"/>
              <a:t>The </a:t>
            </a:r>
            <a:r>
              <a:rPr lang="en-US" sz="2400" b="1" u="sng" dirty="0"/>
              <a:t>/</a:t>
            </a:r>
            <a:r>
              <a:rPr lang="en-US" sz="2400" b="1" u="sng" dirty="0" err="1"/>
              <a:t>ur</a:t>
            </a:r>
            <a:r>
              <a:rPr lang="en-US" sz="2400" b="1" u="sng" dirty="0"/>
              <a:t>/</a:t>
            </a:r>
            <a:r>
              <a:rPr lang="en-US" sz="2400" u="sng" dirty="0"/>
              <a:t> sound in </a:t>
            </a:r>
            <a:r>
              <a:rPr lang="en-US" sz="2400" u="sng" dirty="0" smtClean="0"/>
              <a:t>broth</a:t>
            </a:r>
            <a:r>
              <a:rPr lang="en-US" sz="2400" b="1" u="sng" dirty="0" smtClean="0"/>
              <a:t>er</a:t>
            </a:r>
            <a:r>
              <a:rPr lang="en-US" sz="2400" b="1" dirty="0" smtClean="0"/>
              <a:t>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(page 86)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9811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/</a:t>
            </a:r>
            <a:r>
              <a:rPr lang="en-US" sz="4800" dirty="0" err="1"/>
              <a:t>eɪ</a:t>
            </a:r>
            <a:r>
              <a:rPr lang="en-US" sz="4800" dirty="0"/>
              <a:t>/ </a:t>
            </a:r>
            <a:r>
              <a:rPr lang="en-US" sz="4800" dirty="0" err="1"/>
              <a:t>vs</a:t>
            </a:r>
            <a:r>
              <a:rPr lang="en-US" sz="4800" dirty="0"/>
              <a:t> /e/ 	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00615120"/>
              </p:ext>
            </p:extLst>
          </p:nvPr>
        </p:nvGraphicFramePr>
        <p:xfrm>
          <a:off x="1061085" y="1974720"/>
          <a:ext cx="6412230" cy="25237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602740"/>
                <a:gridCol w="1602740"/>
                <a:gridCol w="1603375"/>
                <a:gridCol w="160337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bass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gave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pace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state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bathe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haste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paid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strange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brain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Late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phase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tale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essay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name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pray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tape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fail 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neighbor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rain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vain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faith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occasion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way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104316" y="1519535"/>
            <a:ext cx="42296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/>
              <a:t>The </a:t>
            </a:r>
            <a:r>
              <a:rPr lang="en-US" sz="2400" b="1" u="sng" dirty="0"/>
              <a:t>/ </a:t>
            </a:r>
            <a:r>
              <a:rPr lang="en-US" sz="2400" u="sng" dirty="0" err="1"/>
              <a:t>ɛ</a:t>
            </a:r>
            <a:r>
              <a:rPr lang="en-US" sz="2400" b="1" u="sng" dirty="0" err="1"/>
              <a:t>i</a:t>
            </a:r>
            <a:r>
              <a:rPr lang="en-US" sz="2400" b="1" u="sng" dirty="0"/>
              <a:t> /</a:t>
            </a:r>
            <a:r>
              <a:rPr lang="en-US" sz="2400" u="sng" dirty="0"/>
              <a:t> sound in </a:t>
            </a:r>
            <a:r>
              <a:rPr lang="en-US" sz="2400" u="sng" dirty="0" smtClean="0"/>
              <a:t>b</a:t>
            </a:r>
            <a:r>
              <a:rPr lang="en-US" sz="2400" b="1" u="sng" dirty="0" smtClean="0"/>
              <a:t>a</a:t>
            </a:r>
            <a:r>
              <a:rPr lang="en-US" sz="2400" u="sng" dirty="0" smtClean="0"/>
              <a:t>y</a:t>
            </a:r>
            <a:r>
              <a:rPr lang="en-US" sz="2400" dirty="0" smtClean="0"/>
              <a:t> (page 81)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671281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7620000" cy="1143000"/>
          </a:xfrm>
        </p:spPr>
        <p:txBody>
          <a:bodyPr/>
          <a:lstStyle/>
          <a:p>
            <a:r>
              <a:rPr lang="en-US" sz="4800" dirty="0"/>
              <a:t>/</a:t>
            </a:r>
            <a:r>
              <a:rPr lang="en-US" sz="4800" dirty="0" err="1"/>
              <a:t>eɪ</a:t>
            </a:r>
            <a:r>
              <a:rPr lang="en-US" sz="4800" dirty="0"/>
              <a:t>/ </a:t>
            </a:r>
            <a:r>
              <a:rPr lang="en-US" sz="4800" dirty="0" err="1"/>
              <a:t>vs</a:t>
            </a:r>
            <a:r>
              <a:rPr lang="en-US" sz="4800" dirty="0"/>
              <a:t> /e/ 	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93615612"/>
              </p:ext>
            </p:extLst>
          </p:nvPr>
        </p:nvGraphicFramePr>
        <p:xfrm>
          <a:off x="1061085" y="2066544"/>
          <a:ext cx="6412230" cy="25237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602740"/>
                <a:gridCol w="1602740"/>
                <a:gridCol w="1603375"/>
                <a:gridCol w="160337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best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fresh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parents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test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better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guest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prevent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then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deaf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health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question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trend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empty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heavy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realm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twenty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end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instead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schedule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vegetable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feminine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level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temporary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weather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45856" y="1524000"/>
            <a:ext cx="48183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 Lax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/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 Unicode MS" pitchFamily="34" charset="-128"/>
                <a:cs typeface="Calibri" pitchFamily="34" charset="0"/>
              </a:rPr>
              <a:t>ɛ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/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sound in b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nd</a:t>
            </a: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(page 74)</a:t>
            </a:r>
            <a:endParaRPr kumimoji="0" lang="en-US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8456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/</a:t>
            </a:r>
            <a:r>
              <a:rPr lang="en-US" sz="4800" dirty="0" err="1"/>
              <a:t>eɪ</a:t>
            </a:r>
            <a:r>
              <a:rPr lang="en-US" sz="4800" dirty="0"/>
              <a:t>/ </a:t>
            </a:r>
            <a:r>
              <a:rPr lang="en-US" sz="4800" dirty="0" err="1"/>
              <a:t>vs</a:t>
            </a:r>
            <a:r>
              <a:rPr lang="en-US" sz="4800" dirty="0"/>
              <a:t> /</a:t>
            </a:r>
            <a:r>
              <a:rPr lang="en-US" sz="4800" dirty="0" err="1"/>
              <a:t>aɪ</a:t>
            </a:r>
            <a:r>
              <a:rPr lang="en-US" sz="4800" dirty="0"/>
              <a:t>/ 	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3705013"/>
              </p:ext>
            </p:extLst>
          </p:nvPr>
        </p:nvGraphicFramePr>
        <p:xfrm>
          <a:off x="1061085" y="2143161"/>
          <a:ext cx="6412230" cy="25237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602740"/>
                <a:gridCol w="1602740"/>
                <a:gridCol w="1603375"/>
                <a:gridCol w="160337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arrive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bicycle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bride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brighter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brine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cried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file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fly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Friday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icon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idle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line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live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nine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rhyme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rice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side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slight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spice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tithe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try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whine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wide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wise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138211" y="1600200"/>
            <a:ext cx="41195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/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ai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/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sound in b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u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(page 84)</a:t>
            </a:r>
            <a:endParaRPr kumimoji="0" lang="en-US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8456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4800" dirty="0"/>
              <a:t>/au/ </a:t>
            </a:r>
            <a:r>
              <a:rPr lang="en-US" sz="4800" dirty="0" err="1"/>
              <a:t>vs</a:t>
            </a:r>
            <a:r>
              <a:rPr lang="en-US" sz="4800" dirty="0"/>
              <a:t> /ɒ/ 		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71016480"/>
              </p:ext>
            </p:extLst>
          </p:nvPr>
        </p:nvGraphicFramePr>
        <p:xfrm>
          <a:off x="1061085" y="1669920"/>
          <a:ext cx="6412230" cy="25237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602740"/>
                <a:gridCol w="1602740"/>
                <a:gridCol w="1603375"/>
                <a:gridCol w="160337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about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account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allowance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brown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cow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crowded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endowed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frowning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lounge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mouse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mouthful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now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outing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owl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pounds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pronounce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proud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prowl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round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shout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soundness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south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township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wound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60450" y="1219200"/>
            <a:ext cx="4502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/au/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sound in b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o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w</a:t>
            </a:r>
            <a:r>
              <a:rPr lang="en-US" sz="2400" dirty="0"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(page 83)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9350602"/>
              </p:ext>
            </p:extLst>
          </p:nvPr>
        </p:nvGraphicFramePr>
        <p:xfrm>
          <a:off x="1061085" y="4706555"/>
          <a:ext cx="6412230" cy="21031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602740"/>
                <a:gridCol w="1602740"/>
                <a:gridCol w="1603375"/>
                <a:gridCol w="160337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block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box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gone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halt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hopper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hot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knotting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lot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malt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mob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not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odds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on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pond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pottery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shopping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52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stop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top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wand</a:t>
                      </a:r>
                      <a:endParaRPr lang="en-US" sz="240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John</a:t>
                      </a:r>
                      <a:endParaRPr lang="en-US" sz="2400" dirty="0"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65867" y="4262735"/>
            <a:ext cx="47253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 Lax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/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MS Mincho" pitchFamily="49" charset="-128"/>
                <a:cs typeface="Calibri" pitchFamily="34" charset="0"/>
              </a:rPr>
              <a:t>ɒ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/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sound in b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o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nd</a:t>
            </a: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(page 73)</a:t>
            </a:r>
            <a:endParaRPr kumimoji="0" lang="en-US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302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/d</a:t>
            </a:r>
            <a:r>
              <a:rPr lang="en-US" dirty="0" smtClean="0"/>
              <a:t>/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/>
              <a:t>/t/ 	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49884471"/>
              </p:ext>
            </p:extLst>
          </p:nvPr>
        </p:nvGraphicFramePr>
        <p:xfrm>
          <a:off x="1066800" y="3006852"/>
          <a:ext cx="6934200" cy="110794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33601"/>
                <a:gridCol w="2200274"/>
                <a:gridCol w="2600325"/>
              </a:tblGrid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base verb (v1)</a:t>
                      </a:r>
                      <a:endParaRPr lang="en-US" sz="2400" dirty="0">
                        <a:solidFill>
                          <a:srgbClr val="2C4E76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past simple (v2)</a:t>
                      </a:r>
                      <a:endParaRPr lang="en-US" sz="2400">
                        <a:solidFill>
                          <a:srgbClr val="2C4E76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past participle (v3)</a:t>
                      </a:r>
                      <a:endParaRPr lang="en-US" sz="2400">
                        <a:solidFill>
                          <a:srgbClr val="2C4E76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</a:tr>
              <a:tr h="2076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work</a:t>
                      </a:r>
                      <a:endParaRPr lang="en-US" sz="2400">
                        <a:solidFill>
                          <a:srgbClr val="2C4E76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worked</a:t>
                      </a:r>
                      <a:endParaRPr lang="en-US" sz="2400">
                        <a:solidFill>
                          <a:srgbClr val="2C4E76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worked</a:t>
                      </a:r>
                      <a:endParaRPr lang="en-US" sz="2400" dirty="0">
                        <a:solidFill>
                          <a:srgbClr val="2C4E76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66800" y="1478340"/>
            <a:ext cx="6934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past simple tense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and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past participle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of all regular verbs end in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For example: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4343400"/>
            <a:ext cx="6705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In addition, many adjectives are made from the past participle and so end in -ed.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For </a:t>
            </a:r>
            <a:r>
              <a:rPr lang="en-US" sz="2400" dirty="0"/>
              <a:t>example:</a:t>
            </a:r>
          </a:p>
          <a:p>
            <a:pPr lvl="0" latinLnBrk="1"/>
            <a:r>
              <a:rPr lang="en-US" sz="2400" dirty="0"/>
              <a:t>I like </a:t>
            </a:r>
            <a:r>
              <a:rPr lang="en-US" sz="2400" b="1" dirty="0"/>
              <a:t>painted </a:t>
            </a:r>
            <a:r>
              <a:rPr lang="en-US" sz="2400" dirty="0"/>
              <a:t>furniture. </a:t>
            </a:r>
          </a:p>
        </p:txBody>
      </p:sp>
    </p:spTree>
    <p:extLst>
      <p:ext uri="{BB962C8B-B14F-4D97-AF65-F5344CB8AC3E}">
        <p14:creationId xmlns:p14="http://schemas.microsoft.com/office/powerpoint/2010/main" xmlns="" val="3843430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dirty="0"/>
              <a:t>The question: How do we pronounce the -</a:t>
            </a:r>
            <a:r>
              <a:rPr lang="en-US" sz="2400" dirty="0" err="1"/>
              <a:t>ed</a:t>
            </a:r>
            <a:r>
              <a:rPr lang="en-US" sz="2400" dirty="0"/>
              <a:t>? The answer: In 3 ways - /</a:t>
            </a:r>
            <a:r>
              <a:rPr lang="en-US" sz="2400" b="1" u="sng" dirty="0"/>
              <a:t>Id</a:t>
            </a:r>
            <a:r>
              <a:rPr lang="en-US" sz="2400" dirty="0"/>
              <a:t>/ or /</a:t>
            </a:r>
            <a:r>
              <a:rPr lang="en-US" sz="2400" b="1" u="sng" dirty="0"/>
              <a:t>t</a:t>
            </a:r>
            <a:r>
              <a:rPr lang="en-US" sz="2400" dirty="0"/>
              <a:t>/ or /</a:t>
            </a:r>
            <a:r>
              <a:rPr lang="en-US" sz="2400" b="1" u="sng" dirty="0"/>
              <a:t>d</a:t>
            </a:r>
            <a:r>
              <a:rPr lang="en-US" sz="2400" dirty="0"/>
              <a:t>/. 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(page 97)</a:t>
            </a:r>
            <a:br>
              <a:rPr lang="en-US" sz="24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05004128"/>
              </p:ext>
            </p:extLst>
          </p:nvPr>
        </p:nvGraphicFramePr>
        <p:xfrm>
          <a:off x="533400" y="1306824"/>
          <a:ext cx="7620000" cy="51739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70000"/>
                <a:gridCol w="1270000"/>
                <a:gridCol w="1270000"/>
                <a:gridCol w="1270000"/>
                <a:gridCol w="1270000"/>
                <a:gridCol w="1270000"/>
              </a:tblGrid>
              <a:tr h="445770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If the base verb ends in one of these sounds:</a:t>
                      </a:r>
                      <a:endParaRPr lang="en-US" sz="1800" u="none" dirty="0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example base verb*:</a:t>
                      </a:r>
                      <a:endParaRPr lang="en-US" sz="1800" u="none" dirty="0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>
                          <a:effectLst/>
                        </a:rPr>
                        <a:t>example</a:t>
                      </a:r>
                      <a:br>
                        <a:rPr lang="en-US" sz="1800" u="none">
                          <a:effectLst/>
                        </a:rPr>
                      </a:br>
                      <a:r>
                        <a:rPr lang="en-US" sz="1800" u="none">
                          <a:effectLst/>
                        </a:rPr>
                        <a:t>with -ed:</a:t>
                      </a:r>
                      <a:endParaRPr lang="en-US" sz="1800" u="none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>
                          <a:effectLst/>
                        </a:rPr>
                        <a:t>pronounce</a:t>
                      </a:r>
                      <a:br>
                        <a:rPr lang="en-US" sz="1800" u="none">
                          <a:effectLst/>
                        </a:rPr>
                      </a:br>
                      <a:r>
                        <a:rPr lang="en-US" sz="1800" u="none">
                          <a:effectLst/>
                        </a:rPr>
                        <a:t>the -ed:</a:t>
                      </a:r>
                      <a:endParaRPr lang="en-US" sz="1800" u="none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>
                          <a:effectLst/>
                        </a:rPr>
                        <a:t>extra syllable?</a:t>
                      </a:r>
                      <a:endParaRPr lang="en-US" sz="1800" u="none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1981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>
                          <a:effectLst/>
                        </a:rPr>
                        <a:t>unvoiced</a:t>
                      </a:r>
                      <a:endParaRPr lang="en-US" sz="1800" u="none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>
                          <a:effectLst/>
                        </a:rPr>
                        <a:t>/t/</a:t>
                      </a:r>
                      <a:endParaRPr lang="en-US" sz="1800" u="none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want</a:t>
                      </a:r>
                      <a:endParaRPr lang="en-US" sz="1800" u="none" dirty="0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wanted</a:t>
                      </a:r>
                      <a:endParaRPr lang="en-US" sz="1800" u="none" dirty="0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 smtClean="0">
                          <a:effectLst/>
                        </a:rPr>
                        <a:t>/Id</a:t>
                      </a:r>
                      <a:r>
                        <a:rPr lang="en-US" sz="1800" u="none" dirty="0">
                          <a:effectLst/>
                        </a:rPr>
                        <a:t>/</a:t>
                      </a:r>
                      <a:endParaRPr lang="en-US" sz="1800" u="none" dirty="0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>
                          <a:effectLst/>
                        </a:rPr>
                        <a:t>yes</a:t>
                      </a:r>
                      <a:endParaRPr lang="en-US" sz="1800" u="none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16383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>
                          <a:effectLst/>
                        </a:rPr>
                        <a:t>voiced</a:t>
                      </a:r>
                      <a:endParaRPr lang="en-US" sz="1800" u="none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>
                          <a:effectLst/>
                        </a:rPr>
                        <a:t>/d/</a:t>
                      </a:r>
                      <a:endParaRPr lang="en-US" sz="1800" u="none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end</a:t>
                      </a:r>
                      <a:endParaRPr lang="en-US" sz="1800" u="none" dirty="0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ended</a:t>
                      </a:r>
                      <a:endParaRPr lang="en-US" sz="1800" u="none" dirty="0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rowSpan="6"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>
                          <a:effectLst/>
                        </a:rPr>
                        <a:t>unvoiced</a:t>
                      </a:r>
                      <a:endParaRPr lang="en-US" sz="1800" u="none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>
                          <a:effectLst/>
                        </a:rPr>
                        <a:t>/p/</a:t>
                      </a:r>
                      <a:endParaRPr lang="en-US" sz="1800" u="none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hope</a:t>
                      </a:r>
                      <a:endParaRPr lang="en-US" sz="1800" u="none" dirty="0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hoped</a:t>
                      </a:r>
                      <a:endParaRPr lang="en-US" sz="1800" u="none" dirty="0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 smtClean="0">
                          <a:effectLst/>
                        </a:rPr>
                        <a:t>/t</a:t>
                      </a:r>
                      <a:r>
                        <a:rPr lang="en-US" sz="1800" u="none" dirty="0">
                          <a:effectLst/>
                        </a:rPr>
                        <a:t>/</a:t>
                      </a:r>
                      <a:endParaRPr lang="en-US" sz="1800" u="none" dirty="0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rowSpan="9"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no</a:t>
                      </a:r>
                      <a:endParaRPr lang="en-US" sz="1800" u="none" dirty="0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>
                          <a:effectLst/>
                        </a:rPr>
                        <a:t>/f/</a:t>
                      </a:r>
                      <a:endParaRPr lang="en-US" sz="1800" u="none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laugh</a:t>
                      </a:r>
                      <a:endParaRPr lang="en-US" sz="1800" u="none" dirty="0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laughed</a:t>
                      </a:r>
                      <a:endParaRPr lang="en-US" sz="1800" u="none" dirty="0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>
                          <a:effectLst/>
                        </a:rPr>
                        <a:t>/s/</a:t>
                      </a:r>
                      <a:endParaRPr lang="en-US" sz="1800" u="none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>
                          <a:effectLst/>
                        </a:rPr>
                        <a:t>fax</a:t>
                      </a:r>
                      <a:endParaRPr lang="en-US" sz="1800" u="none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faxed</a:t>
                      </a:r>
                      <a:endParaRPr lang="en-US" sz="1800" u="none" dirty="0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>
                          <a:effectLst/>
                        </a:rPr>
                        <a:t>/S/</a:t>
                      </a:r>
                      <a:endParaRPr lang="en-US" sz="1800" u="none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>
                          <a:effectLst/>
                        </a:rPr>
                        <a:t>wash</a:t>
                      </a:r>
                      <a:endParaRPr lang="en-US" sz="1800" u="none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washed</a:t>
                      </a:r>
                      <a:endParaRPr lang="en-US" sz="1800" u="none" dirty="0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>
                          <a:effectLst/>
                        </a:rPr>
                        <a:t>/tS/</a:t>
                      </a:r>
                      <a:endParaRPr lang="en-US" sz="1800" u="none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>
                          <a:effectLst/>
                        </a:rPr>
                        <a:t>watch</a:t>
                      </a:r>
                      <a:endParaRPr lang="en-US" sz="1800" u="none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watched</a:t>
                      </a:r>
                      <a:endParaRPr lang="en-US" sz="1800" u="none" dirty="0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>
                          <a:effectLst/>
                        </a:rPr>
                        <a:t>/k/</a:t>
                      </a:r>
                      <a:endParaRPr lang="en-US" sz="1800" u="none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>
                          <a:effectLst/>
                        </a:rPr>
                        <a:t>like</a:t>
                      </a:r>
                      <a:endParaRPr lang="en-US" sz="1800" u="none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liked</a:t>
                      </a:r>
                      <a:endParaRPr lang="en-US" sz="1800" u="none" dirty="0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>
                          <a:effectLst/>
                        </a:rPr>
                        <a:t>voiced</a:t>
                      </a:r>
                      <a:endParaRPr lang="en-US" sz="1800" u="none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all other sounds,</a:t>
                      </a:r>
                      <a:br>
                        <a:rPr lang="en-US" sz="1800" u="none" dirty="0">
                          <a:effectLst/>
                        </a:rPr>
                      </a:br>
                      <a:r>
                        <a:rPr lang="en-US" sz="1800" u="none" dirty="0">
                          <a:effectLst/>
                        </a:rPr>
                        <a:t>for example...</a:t>
                      </a:r>
                      <a:endParaRPr lang="en-US" sz="1800" u="none" dirty="0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>
                          <a:effectLst/>
                        </a:rPr>
                        <a:t>play</a:t>
                      </a:r>
                      <a:endParaRPr lang="en-US" sz="1800" u="none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played</a:t>
                      </a:r>
                      <a:endParaRPr lang="en-US" sz="1800" u="none" dirty="0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 smtClean="0">
                          <a:effectLst/>
                        </a:rPr>
                        <a:t>/d</a:t>
                      </a:r>
                      <a:r>
                        <a:rPr lang="en-US" sz="1800" u="none" dirty="0">
                          <a:effectLst/>
                        </a:rPr>
                        <a:t>/</a:t>
                      </a:r>
                      <a:endParaRPr lang="en-US" sz="1800" u="none" dirty="0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>
                          <a:effectLst/>
                        </a:rPr>
                        <a:t>allow</a:t>
                      </a:r>
                      <a:endParaRPr lang="en-US" sz="1800" u="none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allowed</a:t>
                      </a:r>
                      <a:endParaRPr lang="en-US" sz="1800" u="none" dirty="0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>
                          <a:effectLst/>
                        </a:rPr>
                        <a:t>beg</a:t>
                      </a:r>
                      <a:endParaRPr lang="en-US" sz="1800" u="none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begged</a:t>
                      </a:r>
                      <a:endParaRPr lang="en-US" sz="1800" u="none" dirty="0">
                        <a:solidFill>
                          <a:schemeClr val="tx1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68058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1 Top of the Staircase [T is T]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533400" y="1219200"/>
            <a:ext cx="762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If the T is at the beginning of a word (or the top of the staircase), it is a strong, clear T sound</a:t>
            </a:r>
            <a:r>
              <a:rPr lang="en-US" sz="2400" dirty="0" smtClean="0"/>
              <a:t>. (page 98)</a:t>
            </a:r>
          </a:p>
          <a:p>
            <a:endParaRPr lang="en-US" sz="2400" dirty="0"/>
          </a:p>
          <a:p>
            <a:pPr lvl="0"/>
            <a:r>
              <a:rPr lang="en-US" sz="2400" dirty="0"/>
              <a:t>In the beginning of a word: table, take, tomorrow, teach, ten, turn Thomas tried two times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4095729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1980</TotalTime>
  <Words>1140</Words>
  <Application>Microsoft Office PowerPoint</Application>
  <PresentationFormat>นำเสนอทางหน้าจอ (4:3)</PresentationFormat>
  <Paragraphs>671</Paragraphs>
  <Slides>24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24</vt:i4>
      </vt:variant>
    </vt:vector>
  </HeadingPairs>
  <TitlesOfParts>
    <vt:vector size="25" baseType="lpstr">
      <vt:lpstr>Adjacency</vt:lpstr>
      <vt:lpstr>Accent Neutralization</vt:lpstr>
      <vt:lpstr>/æ/ vs /ɑ/ </vt:lpstr>
      <vt:lpstr>/eɪ/ vs /e/  </vt:lpstr>
      <vt:lpstr>/eɪ/ vs /e/  </vt:lpstr>
      <vt:lpstr>/eɪ/ vs /aɪ/  </vt:lpstr>
      <vt:lpstr>/au/ vs /ɒ/   </vt:lpstr>
      <vt:lpstr>/d/ vs /t/  </vt:lpstr>
      <vt:lpstr>The question: How do we pronounce the -ed? The answer: In 3 ways - /Id/ or /t/ or /d/. (page 97) </vt:lpstr>
      <vt:lpstr>1 Top of the Staircase [T is T]</vt:lpstr>
      <vt:lpstr>1 Top of the Staircase [T is T]</vt:lpstr>
      <vt:lpstr>2 Middle of the Staircase [T is D]</vt:lpstr>
      <vt:lpstr>2 Middle of the Staircase [T is D]</vt:lpstr>
      <vt:lpstr>/θ/ or /ð/ </vt:lpstr>
      <vt:lpstr>/θ/ or /ð/ </vt:lpstr>
      <vt:lpstr>/θ/ vs /s/ vs / ʃ /  (page 92) </vt:lpstr>
      <vt:lpstr>/l/ vs /r/ </vt:lpstr>
      <vt:lpstr>/I/ vs /i/</vt:lpstr>
      <vt:lpstr>R diphthongs</vt:lpstr>
      <vt:lpstr>R diphthongs</vt:lpstr>
      <vt:lpstr>R diphthongs</vt:lpstr>
      <vt:lpstr>R diphthongs</vt:lpstr>
      <vt:lpstr>R diphthongs</vt:lpstr>
      <vt:lpstr>R diphthongs</vt:lpstr>
      <vt:lpstr>R diphthongs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Go-Balauag</dc:creator>
  <cp:lastModifiedBy>cp 01</cp:lastModifiedBy>
  <cp:revision>78</cp:revision>
  <dcterms:created xsi:type="dcterms:W3CDTF">2015-01-09T16:54:15Z</dcterms:created>
  <dcterms:modified xsi:type="dcterms:W3CDTF">2015-01-12T07:45:47Z</dcterms:modified>
</cp:coreProperties>
</file>